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32" autoAdjust="0"/>
  </p:normalViewPr>
  <p:slideViewPr>
    <p:cSldViewPr>
      <p:cViewPr varScale="1">
        <p:scale>
          <a:sx n="56" d="100"/>
          <a:sy n="56" d="100"/>
        </p:scale>
        <p:origin x="-177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18FBE-FE91-4C5A-B306-A9DD62D46A6F}" type="datetimeFigureOut">
              <a:rPr lang="en-US" smtClean="0"/>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C8F30-1C03-438B-84BA-981DA5B7D71C}" type="slidenum">
              <a:rPr lang="en-US" smtClean="0"/>
              <a:t>‹#›</a:t>
            </a:fld>
            <a:endParaRPr lang="en-US"/>
          </a:p>
        </p:txBody>
      </p:sp>
    </p:spTree>
    <p:extLst>
      <p:ext uri="{BB962C8B-B14F-4D97-AF65-F5344CB8AC3E}">
        <p14:creationId xmlns:p14="http://schemas.microsoft.com/office/powerpoint/2010/main" val="1672807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M1 </a:t>
            </a:r>
            <a:r>
              <a:rPr lang="en-US" smtClean="0"/>
              <a:t>got here</a:t>
            </a:r>
            <a:endParaRPr lang="en-US"/>
          </a:p>
        </p:txBody>
      </p:sp>
      <p:sp>
        <p:nvSpPr>
          <p:cNvPr id="4" name="Slide Number Placeholder 3"/>
          <p:cNvSpPr>
            <a:spLocks noGrp="1"/>
          </p:cNvSpPr>
          <p:nvPr>
            <p:ph type="sldNum" sz="quarter" idx="10"/>
          </p:nvPr>
        </p:nvSpPr>
        <p:spPr/>
        <p:txBody>
          <a:bodyPr/>
          <a:lstStyle/>
          <a:p>
            <a:fld id="{C32D5AC1-C4E5-4301-B2C2-C1FC03BE6B5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44087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Darwin and Malthus</a:t>
            </a:r>
          </a:p>
          <a:p>
            <a:r>
              <a:rPr lang="en-US" dirty="0" smtClean="0"/>
              <a:t>WB</a:t>
            </a:r>
            <a:r>
              <a:rPr lang="en-US" baseline="0" dirty="0" smtClean="0"/>
              <a:t> tools and </a:t>
            </a:r>
            <a:r>
              <a:rPr lang="en-US" baseline="0" dirty="0" err="1" smtClean="0"/>
              <a:t>mic</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1480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end slavery</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01887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a:t>
            </a:r>
            <a:r>
              <a:rPr lang="en-US" baseline="0" dirty="0" smtClean="0"/>
              <a:t> hand for tools</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15</a:t>
            </a:fld>
            <a:endParaRPr lang="en-US"/>
          </a:p>
        </p:txBody>
      </p:sp>
    </p:spTree>
    <p:extLst>
      <p:ext uri="{BB962C8B-B14F-4D97-AF65-F5344CB8AC3E}">
        <p14:creationId xmlns:p14="http://schemas.microsoft.com/office/powerpoint/2010/main" val="308658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a:t>
            </a:r>
            <a:r>
              <a:rPr lang="en-US" baseline="0" dirty="0" smtClean="0"/>
              <a:t> hand for tools</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16</a:t>
            </a:fld>
            <a:endParaRPr lang="en-US"/>
          </a:p>
        </p:txBody>
      </p:sp>
    </p:spTree>
    <p:extLst>
      <p:ext uri="{BB962C8B-B14F-4D97-AF65-F5344CB8AC3E}">
        <p14:creationId xmlns:p14="http://schemas.microsoft.com/office/powerpoint/2010/main" val="308658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E96C8F30-1C03-438B-84BA-981DA5B7D71C}" type="slidenum">
              <a:rPr lang="en-US" smtClean="0"/>
              <a:t>17</a:t>
            </a:fld>
            <a:endParaRPr lang="en-US"/>
          </a:p>
        </p:txBody>
      </p:sp>
    </p:spTree>
    <p:extLst>
      <p:ext uri="{BB962C8B-B14F-4D97-AF65-F5344CB8AC3E}">
        <p14:creationId xmlns:p14="http://schemas.microsoft.com/office/powerpoint/2010/main" val="3552454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Steel</a:t>
            </a:r>
          </a:p>
          <a:p>
            <a:r>
              <a:rPr lang="en-US" dirty="0" smtClean="0"/>
              <a:t>WB tools and </a:t>
            </a:r>
            <a:r>
              <a:rPr lang="en-US" dirty="0" err="1" smtClean="0"/>
              <a:t>mic</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18</a:t>
            </a:fld>
            <a:endParaRPr lang="en-US"/>
          </a:p>
        </p:txBody>
      </p:sp>
    </p:spTree>
    <p:extLst>
      <p:ext uri="{BB962C8B-B14F-4D97-AF65-F5344CB8AC3E}">
        <p14:creationId xmlns:p14="http://schemas.microsoft.com/office/powerpoint/2010/main" val="7638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Benz</a:t>
            </a:r>
          </a:p>
          <a:p>
            <a:r>
              <a:rPr lang="en-US" dirty="0" smtClean="0"/>
              <a:t>WB tools</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19</a:t>
            </a:fld>
            <a:endParaRPr lang="en-US"/>
          </a:p>
        </p:txBody>
      </p:sp>
    </p:spTree>
    <p:extLst>
      <p:ext uri="{BB962C8B-B14F-4D97-AF65-F5344CB8AC3E}">
        <p14:creationId xmlns:p14="http://schemas.microsoft.com/office/powerpoint/2010/main" val="949760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Livingstone</a:t>
            </a:r>
          </a:p>
          <a:p>
            <a:r>
              <a:rPr lang="en-US" dirty="0" smtClean="0"/>
              <a:t>WB tools and </a:t>
            </a:r>
            <a:r>
              <a:rPr lang="en-US" dirty="0" err="1" smtClean="0"/>
              <a:t>mic</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21</a:t>
            </a:fld>
            <a:endParaRPr lang="en-US"/>
          </a:p>
        </p:txBody>
      </p:sp>
    </p:spTree>
    <p:extLst>
      <p:ext uri="{BB962C8B-B14F-4D97-AF65-F5344CB8AC3E}">
        <p14:creationId xmlns:p14="http://schemas.microsoft.com/office/powerpoint/2010/main" val="859630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22</a:t>
            </a:fld>
            <a:endParaRPr lang="en-US"/>
          </a:p>
        </p:txBody>
      </p:sp>
    </p:spTree>
    <p:extLst>
      <p:ext uri="{BB962C8B-B14F-4D97-AF65-F5344CB8AC3E}">
        <p14:creationId xmlns:p14="http://schemas.microsoft.com/office/powerpoint/2010/main" val="351344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23</a:t>
            </a:fld>
            <a:endParaRPr lang="en-US"/>
          </a:p>
        </p:txBody>
      </p:sp>
    </p:spTree>
    <p:extLst>
      <p:ext uri="{BB962C8B-B14F-4D97-AF65-F5344CB8AC3E}">
        <p14:creationId xmlns:p14="http://schemas.microsoft.com/office/powerpoint/2010/main" val="122403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WB</a:t>
            </a:r>
            <a:r>
              <a:rPr lang="en-US" baseline="0" dirty="0" smtClean="0"/>
              <a:t> tools</a:t>
            </a:r>
          </a:p>
          <a:p>
            <a:r>
              <a:rPr lang="en-US" baseline="0" dirty="0" smtClean="0"/>
              <a:t>Emotion and nature</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8486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Suez</a:t>
            </a:r>
            <a:r>
              <a:rPr lang="en-US" baseline="0" dirty="0" smtClean="0"/>
              <a:t> Canal</a:t>
            </a:r>
          </a:p>
          <a:p>
            <a:r>
              <a:rPr lang="en-US" baseline="0" dirty="0" smtClean="0"/>
              <a:t>WB tools and </a:t>
            </a:r>
            <a:r>
              <a:rPr lang="en-US" baseline="0" dirty="0" err="1" smtClean="0"/>
              <a:t>mic</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24</a:t>
            </a:fld>
            <a:endParaRPr lang="en-US"/>
          </a:p>
        </p:txBody>
      </p:sp>
    </p:spTree>
    <p:extLst>
      <p:ext uri="{BB962C8B-B14F-4D97-AF65-F5344CB8AC3E}">
        <p14:creationId xmlns:p14="http://schemas.microsoft.com/office/powerpoint/2010/main" val="29911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Raw materials,</a:t>
            </a:r>
            <a:r>
              <a:rPr lang="en-US" baseline="0" dirty="0" smtClean="0"/>
              <a:t> fuel, and new markets </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25</a:t>
            </a:fld>
            <a:endParaRPr lang="en-US"/>
          </a:p>
        </p:txBody>
      </p:sp>
    </p:spTree>
    <p:extLst>
      <p:ext uri="{BB962C8B-B14F-4D97-AF65-F5344CB8AC3E}">
        <p14:creationId xmlns:p14="http://schemas.microsoft.com/office/powerpoint/2010/main" val="2503163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Henry Ford</a:t>
            </a:r>
          </a:p>
          <a:p>
            <a:r>
              <a:rPr lang="en-US" dirty="0" smtClean="0"/>
              <a:t>WB tools and</a:t>
            </a:r>
            <a:r>
              <a:rPr lang="en-US" baseline="0" dirty="0" smtClean="0"/>
              <a:t> </a:t>
            </a:r>
            <a:r>
              <a:rPr lang="en-US" baseline="0" dirty="0" err="1" smtClean="0"/>
              <a:t>mic</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27</a:t>
            </a:fld>
            <a:endParaRPr lang="en-US"/>
          </a:p>
        </p:txBody>
      </p:sp>
    </p:spTree>
    <p:extLst>
      <p:ext uri="{BB962C8B-B14F-4D97-AF65-F5344CB8AC3E}">
        <p14:creationId xmlns:p14="http://schemas.microsoft.com/office/powerpoint/2010/main" val="3101572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True</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28</a:t>
            </a:fld>
            <a:endParaRPr lang="en-US"/>
          </a:p>
        </p:txBody>
      </p:sp>
    </p:spTree>
    <p:extLst>
      <p:ext uri="{BB962C8B-B14F-4D97-AF65-F5344CB8AC3E}">
        <p14:creationId xmlns:p14="http://schemas.microsoft.com/office/powerpoint/2010/main" val="1770582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Pulitzer</a:t>
            </a:r>
            <a:r>
              <a:rPr lang="en-US" baseline="0" dirty="0" smtClean="0"/>
              <a:t> and Hearst</a:t>
            </a:r>
          </a:p>
          <a:p>
            <a:r>
              <a:rPr lang="en-US" baseline="0" dirty="0" smtClean="0"/>
              <a:t>WB tools and </a:t>
            </a:r>
            <a:r>
              <a:rPr lang="en-US" baseline="0" dirty="0" err="1" smtClean="0"/>
              <a:t>mic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29</a:t>
            </a:fld>
            <a:endParaRPr lang="en-US"/>
          </a:p>
        </p:txBody>
      </p:sp>
    </p:spTree>
    <p:extLst>
      <p:ext uri="{BB962C8B-B14F-4D97-AF65-F5344CB8AC3E}">
        <p14:creationId xmlns:p14="http://schemas.microsoft.com/office/powerpoint/2010/main" val="401141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p>
          <a:p>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30</a:t>
            </a:fld>
            <a:endParaRPr lang="en-US"/>
          </a:p>
        </p:txBody>
      </p:sp>
    </p:spTree>
    <p:extLst>
      <p:ext uri="{BB962C8B-B14F-4D97-AF65-F5344CB8AC3E}">
        <p14:creationId xmlns:p14="http://schemas.microsoft.com/office/powerpoint/2010/main" val="3484999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Sigmund Freud</a:t>
            </a:r>
            <a:r>
              <a:rPr lang="en-US" baseline="0" dirty="0" smtClean="0"/>
              <a:t> </a:t>
            </a:r>
          </a:p>
          <a:p>
            <a:r>
              <a:rPr lang="en-US" baseline="0" dirty="0" smtClean="0"/>
              <a:t>WB tools </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31</a:t>
            </a:fld>
            <a:endParaRPr lang="en-US"/>
          </a:p>
        </p:txBody>
      </p:sp>
    </p:spTree>
    <p:extLst>
      <p:ext uri="{BB962C8B-B14F-4D97-AF65-F5344CB8AC3E}">
        <p14:creationId xmlns:p14="http://schemas.microsoft.com/office/powerpoint/2010/main" val="4258482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Abstract: The art that creates art out of the elements of art itself</a:t>
            </a:r>
          </a:p>
          <a:p>
            <a:r>
              <a:rPr lang="en-US" sz="1200" kern="1200" dirty="0" smtClean="0">
                <a:solidFill>
                  <a:schemeClr val="tx1"/>
                </a:solidFill>
                <a:effectLst/>
                <a:latin typeface="+mn-lt"/>
                <a:ea typeface="+mn-ea"/>
                <a:cs typeface="+mn-cs"/>
              </a:rPr>
              <a:t>Cubism: Used geometric shapes, showed subjects from different angles, and eliminated the illusion of space</a:t>
            </a:r>
          </a:p>
          <a:p>
            <a:r>
              <a:rPr lang="en-US" sz="1200" kern="1200" dirty="0" smtClean="0">
                <a:solidFill>
                  <a:schemeClr val="tx1"/>
                </a:solidFill>
                <a:effectLst/>
                <a:latin typeface="+mn-lt"/>
                <a:ea typeface="+mn-ea"/>
                <a:cs typeface="+mn-cs"/>
              </a:rPr>
              <a:t>Impressionism: The art style that tried to capture a moment in time</a:t>
            </a:r>
          </a:p>
          <a:p>
            <a:r>
              <a:rPr lang="en-US" sz="1200" kern="1200" dirty="0" smtClean="0">
                <a:solidFill>
                  <a:schemeClr val="tx1"/>
                </a:solidFill>
                <a:effectLst/>
                <a:latin typeface="+mn-lt"/>
                <a:ea typeface="+mn-ea"/>
                <a:cs typeface="+mn-cs"/>
              </a:rPr>
              <a:t>Post Impressionism: The art style that showed great emotion</a:t>
            </a:r>
          </a:p>
          <a:p>
            <a:r>
              <a:rPr lang="en-US" sz="1200" kern="1200" dirty="0" smtClean="0">
                <a:solidFill>
                  <a:schemeClr val="tx1"/>
                </a:solidFill>
                <a:effectLst/>
                <a:latin typeface="+mn-lt"/>
                <a:ea typeface="+mn-ea"/>
                <a:cs typeface="+mn-cs"/>
              </a:rPr>
              <a:t>WB tools for some </a:t>
            </a:r>
          </a:p>
          <a:p>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32</a:t>
            </a:fld>
            <a:endParaRPr lang="en-US"/>
          </a:p>
        </p:txBody>
      </p:sp>
    </p:spTree>
    <p:extLst>
      <p:ext uri="{BB962C8B-B14F-4D97-AF65-F5344CB8AC3E}">
        <p14:creationId xmlns:p14="http://schemas.microsoft.com/office/powerpoint/2010/main" val="4073220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Moveable pieces</a:t>
            </a:r>
            <a:r>
              <a:rPr lang="en-US" baseline="0" dirty="0" smtClean="0"/>
              <a:t> on the board, have them answer in chat then move the pieces– post impressionism, cubism, abstract, impressionism </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33</a:t>
            </a:fld>
            <a:endParaRPr lang="en-US"/>
          </a:p>
        </p:txBody>
      </p:sp>
    </p:spTree>
    <p:extLst>
      <p:ext uri="{BB962C8B-B14F-4D97-AF65-F5344CB8AC3E}">
        <p14:creationId xmlns:p14="http://schemas.microsoft.com/office/powerpoint/2010/main" val="2986365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35</a:t>
            </a:fld>
            <a:endParaRPr lang="en-US"/>
          </a:p>
        </p:txBody>
      </p:sp>
    </p:spTree>
    <p:extLst>
      <p:ext uri="{BB962C8B-B14F-4D97-AF65-F5344CB8AC3E}">
        <p14:creationId xmlns:p14="http://schemas.microsoft.com/office/powerpoint/2010/main" val="55951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38105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1903</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36</a:t>
            </a:fld>
            <a:endParaRPr lang="en-US"/>
          </a:p>
        </p:txBody>
      </p:sp>
    </p:spTree>
    <p:extLst>
      <p:ext uri="{BB962C8B-B14F-4D97-AF65-F5344CB8AC3E}">
        <p14:creationId xmlns:p14="http://schemas.microsoft.com/office/powerpoint/2010/main" val="3575227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Bessie Coleman</a:t>
            </a:r>
          </a:p>
          <a:p>
            <a:r>
              <a:rPr lang="en-US" dirty="0" smtClean="0"/>
              <a:t>WB</a:t>
            </a:r>
            <a:r>
              <a:rPr lang="en-US" baseline="0" dirty="0" smtClean="0"/>
              <a:t> tools</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37</a:t>
            </a:fld>
            <a:endParaRPr lang="en-US"/>
          </a:p>
        </p:txBody>
      </p:sp>
    </p:spTree>
    <p:extLst>
      <p:ext uri="{BB962C8B-B14F-4D97-AF65-F5344CB8AC3E}">
        <p14:creationId xmlns:p14="http://schemas.microsoft.com/office/powerpoint/2010/main" val="3436825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Franz Joseph</a:t>
            </a:r>
          </a:p>
          <a:p>
            <a:r>
              <a:rPr lang="en-US" dirty="0" smtClean="0"/>
              <a:t>WB tools and </a:t>
            </a:r>
            <a:r>
              <a:rPr lang="en-US" dirty="0" err="1" smtClean="0"/>
              <a:t>mic</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38</a:t>
            </a:fld>
            <a:endParaRPr lang="en-US"/>
          </a:p>
        </p:txBody>
      </p:sp>
    </p:spTree>
    <p:extLst>
      <p:ext uri="{BB962C8B-B14F-4D97-AF65-F5344CB8AC3E}">
        <p14:creationId xmlns:p14="http://schemas.microsoft.com/office/powerpoint/2010/main" val="1487298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was an easier and shorter way to travel from New York to San Francisco </a:t>
            </a:r>
          </a:p>
          <a:p>
            <a:r>
              <a:rPr lang="en-US" sz="1200" kern="1200" dirty="0" smtClean="0">
                <a:solidFill>
                  <a:schemeClr val="tx1"/>
                </a:solidFill>
                <a:effectLst/>
                <a:latin typeface="+mn-lt"/>
                <a:ea typeface="+mn-ea"/>
                <a:cs typeface="+mn-cs"/>
              </a:rPr>
              <a:t>WB tools and </a:t>
            </a:r>
            <a:r>
              <a:rPr lang="en-US" sz="1200" kern="1200" dirty="0" err="1" smtClean="0">
                <a:solidFill>
                  <a:schemeClr val="tx1"/>
                </a:solidFill>
                <a:effectLst/>
                <a:latin typeface="+mn-lt"/>
                <a:ea typeface="+mn-ea"/>
                <a:cs typeface="+mn-cs"/>
              </a:rPr>
              <a:t>mic</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t>39</a:t>
            </a:fld>
            <a:endParaRPr lang="en-US"/>
          </a:p>
        </p:txBody>
      </p:sp>
    </p:spTree>
    <p:extLst>
      <p:ext uri="{BB962C8B-B14F-4D97-AF65-F5344CB8AC3E}">
        <p14:creationId xmlns:p14="http://schemas.microsoft.com/office/powerpoint/2010/main" val="4157117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p:txBody>
      </p:sp>
      <p:sp>
        <p:nvSpPr>
          <p:cNvPr id="4" name="Slide Number Placeholder 3"/>
          <p:cNvSpPr>
            <a:spLocks noGrp="1"/>
          </p:cNvSpPr>
          <p:nvPr>
            <p:ph type="sldNum" sz="quarter" idx="10"/>
          </p:nvPr>
        </p:nvSpPr>
        <p:spPr/>
        <p:txBody>
          <a:bodyPr/>
          <a:lstStyle/>
          <a:p>
            <a:fld id="{C237B1CF-6414-43B8-8259-70E09CBB31A1}" type="slidenum">
              <a:rPr lang="en-US" smtClean="0"/>
              <a:t>40</a:t>
            </a:fld>
            <a:endParaRPr lang="en-US"/>
          </a:p>
        </p:txBody>
      </p:sp>
    </p:spTree>
    <p:extLst>
      <p:ext uri="{BB962C8B-B14F-4D97-AF65-F5344CB8AC3E}">
        <p14:creationId xmlns:p14="http://schemas.microsoft.com/office/powerpoint/2010/main" val="254468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9203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Canals</a:t>
            </a:r>
            <a:r>
              <a:rPr lang="en-US" baseline="0" dirty="0" smtClean="0"/>
              <a:t> and turnpikes</a:t>
            </a:r>
          </a:p>
          <a:p>
            <a:r>
              <a:rPr lang="en-US" baseline="0" dirty="0" smtClean="0"/>
              <a:t>WB</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14998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Karl Marx</a:t>
            </a:r>
          </a:p>
          <a:p>
            <a:r>
              <a:rPr lang="en-US" dirty="0" smtClean="0"/>
              <a:t>WB tools and </a:t>
            </a:r>
            <a:r>
              <a:rPr lang="en-US" dirty="0" err="1" smtClean="0"/>
              <a:t>mic</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1871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3155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986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Samuel Morse</a:t>
            </a:r>
          </a:p>
          <a:p>
            <a:r>
              <a:rPr lang="en-US" dirty="0" smtClean="0"/>
              <a:t>WB</a:t>
            </a:r>
            <a:r>
              <a:rPr lang="en-US" baseline="0" dirty="0" smtClean="0"/>
              <a:t> tools and </a:t>
            </a:r>
            <a:r>
              <a:rPr lang="en-US" baseline="0" dirty="0" err="1" smtClean="0"/>
              <a:t>mic</a:t>
            </a:r>
            <a:endParaRPr lang="en-US" dirty="0"/>
          </a:p>
        </p:txBody>
      </p:sp>
      <p:sp>
        <p:nvSpPr>
          <p:cNvPr id="4" name="Slide Number Placeholder 3"/>
          <p:cNvSpPr>
            <a:spLocks noGrp="1"/>
          </p:cNvSpPr>
          <p:nvPr>
            <p:ph type="sldNum" sz="quarter" idx="10"/>
          </p:nvPr>
        </p:nvSpPr>
        <p:spPr/>
        <p:txBody>
          <a:bodyPr/>
          <a:lstStyle/>
          <a:p>
            <a:fld id="{C237B1CF-6414-43B8-8259-70E09CBB31A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3599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59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97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9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61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5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10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85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95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32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3BBBE-F6E5-49B3-93E0-704322749799}" type="datetimeFigureOut">
              <a:rPr lang="en-US" smtClean="0">
                <a:solidFill>
                  <a:prstClr val="black">
                    <a:tint val="75000"/>
                  </a:prstClr>
                </a:solidFill>
              </a:rPr>
              <a:pPr/>
              <a:t>5/28/2015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588C8-D97D-454B-836A-5D368EA41F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65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3 Prong Tree" panose="00000400000000000000" pitchFamily="2" charset="0"/>
              </a:rPr>
              <a:t>2</a:t>
            </a:r>
            <a:r>
              <a:rPr lang="en-US" baseline="30000" dirty="0" smtClean="0">
                <a:latin typeface="3 Prong Tree" panose="00000400000000000000" pitchFamily="2" charset="0"/>
              </a:rPr>
              <a:t>nd</a:t>
            </a:r>
            <a:r>
              <a:rPr lang="en-US" dirty="0" smtClean="0">
                <a:latin typeface="3 Prong Tree" panose="00000400000000000000" pitchFamily="2" charset="0"/>
              </a:rPr>
              <a:t> Semester Final Test Review</a:t>
            </a:r>
            <a:endParaRPr lang="en-US" dirty="0">
              <a:latin typeface="3 Prong Tree" panose="00000400000000000000" pitchFamily="2" charset="0"/>
            </a:endParaRPr>
          </a:p>
        </p:txBody>
      </p:sp>
      <p:sp>
        <p:nvSpPr>
          <p:cNvPr id="3" name="Subtitle 2"/>
          <p:cNvSpPr>
            <a:spLocks noGrp="1"/>
          </p:cNvSpPr>
          <p:nvPr>
            <p:ph type="subTitle" idx="1"/>
          </p:nvPr>
        </p:nvSpPr>
        <p:spPr/>
        <p:txBody>
          <a:bodyPr>
            <a:normAutofit/>
          </a:bodyPr>
          <a:lstStyle/>
          <a:p>
            <a:endParaRPr lang="en-US" sz="4800" dirty="0"/>
          </a:p>
        </p:txBody>
      </p:sp>
    </p:spTree>
    <p:extLst>
      <p:ext uri="{BB962C8B-B14F-4D97-AF65-F5344CB8AC3E}">
        <p14:creationId xmlns:p14="http://schemas.microsoft.com/office/powerpoint/2010/main" val="3078881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developed the theory of natural selection?</a:t>
            </a:r>
            <a:endParaRPr lang="en-US" dirty="0"/>
          </a:p>
        </p:txBody>
      </p:sp>
      <p:sp>
        <p:nvSpPr>
          <p:cNvPr id="3" name="Content Placeholder 2"/>
          <p:cNvSpPr>
            <a:spLocks noGrp="1"/>
          </p:cNvSpPr>
          <p:nvPr>
            <p:ph idx="1"/>
          </p:nvPr>
        </p:nvSpPr>
        <p:spPr/>
        <p:txBody>
          <a:bodyPr>
            <a:normAutofit lnSpcReduction="10000"/>
          </a:bodyPr>
          <a:lstStyle/>
          <a:p>
            <a:pPr>
              <a:buAutoNum type="alphaUcPeriod"/>
            </a:pPr>
            <a:r>
              <a:rPr lang="en-US" sz="3600" dirty="0" smtClean="0"/>
              <a:t>Karl Marx</a:t>
            </a:r>
          </a:p>
          <a:p>
            <a:pPr>
              <a:buAutoNum type="alphaUcPeriod"/>
            </a:pPr>
            <a:endParaRPr lang="en-US" sz="3600" dirty="0" smtClean="0"/>
          </a:p>
          <a:p>
            <a:pPr>
              <a:buAutoNum type="alphaUcPeriod"/>
            </a:pPr>
            <a:r>
              <a:rPr lang="en-US" sz="3600" dirty="0" smtClean="0"/>
              <a:t>Eli Whitney</a:t>
            </a:r>
          </a:p>
          <a:p>
            <a:pPr>
              <a:buAutoNum type="alphaUcPeriod"/>
            </a:pPr>
            <a:endParaRPr lang="en-US" sz="3600" dirty="0" smtClean="0"/>
          </a:p>
          <a:p>
            <a:pPr>
              <a:buAutoNum type="alphaUcPeriod"/>
            </a:pPr>
            <a:r>
              <a:rPr lang="en-US" sz="3600" dirty="0" smtClean="0"/>
              <a:t>Thomas Malthus</a:t>
            </a:r>
          </a:p>
          <a:p>
            <a:pPr>
              <a:buAutoNum type="alphaUcPeriod"/>
            </a:pPr>
            <a:endParaRPr lang="en-US" sz="3600" dirty="0" smtClean="0"/>
          </a:p>
          <a:p>
            <a:pPr>
              <a:buAutoNum type="alphaUcPeriod"/>
            </a:pPr>
            <a:r>
              <a:rPr lang="en-US" sz="3600" dirty="0" smtClean="0"/>
              <a:t>Charles Darwin</a:t>
            </a:r>
            <a:endParaRPr lang="en-US" sz="3600" dirty="0"/>
          </a:p>
        </p:txBody>
      </p:sp>
    </p:spTree>
    <p:extLst>
      <p:ext uri="{BB962C8B-B14F-4D97-AF65-F5344CB8AC3E}">
        <p14:creationId xmlns:p14="http://schemas.microsoft.com/office/powerpoint/2010/main" val="1042215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invented the electric Telegraph?</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28180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two men claimed that humans competed for natural resources. Who are they?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135" y="1752600"/>
            <a:ext cx="13335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600200"/>
            <a:ext cx="13239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178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the goal of the abolition movement? Circle the answer on the board</a:t>
            </a:r>
            <a:endParaRPr lang="en-US" dirty="0"/>
          </a:p>
        </p:txBody>
      </p:sp>
      <p:sp>
        <p:nvSpPr>
          <p:cNvPr id="3" name="Content Placeholder 2"/>
          <p:cNvSpPr>
            <a:spLocks noGrp="1"/>
          </p:cNvSpPr>
          <p:nvPr>
            <p:ph idx="1"/>
          </p:nvPr>
        </p:nvSpPr>
        <p:spPr>
          <a:xfrm>
            <a:off x="533400" y="1981200"/>
            <a:ext cx="8054340" cy="4189449"/>
          </a:xfrm>
        </p:spPr>
        <p:txBody>
          <a:bodyPr>
            <a:noAutofit/>
          </a:bodyPr>
          <a:lstStyle/>
          <a:p>
            <a:pPr marL="0" indent="0">
              <a:buNone/>
            </a:pPr>
            <a:r>
              <a:rPr lang="en-US" sz="2400" dirty="0" smtClean="0"/>
              <a:t>To free America from the British</a:t>
            </a:r>
          </a:p>
          <a:p>
            <a:pPr marL="0" indent="0">
              <a:buNone/>
            </a:pPr>
            <a:r>
              <a:rPr lang="en-US" sz="2400" dirty="0"/>
              <a:t>	</a:t>
            </a:r>
            <a:endParaRPr lang="en-US" sz="2400" dirty="0" smtClean="0"/>
          </a:p>
          <a:p>
            <a:pPr marL="0" indent="0">
              <a:buNone/>
            </a:pPr>
            <a:r>
              <a:rPr lang="en-US" sz="2400" dirty="0"/>
              <a:t>	</a:t>
            </a:r>
            <a:r>
              <a:rPr lang="en-US" sz="2400" dirty="0" smtClean="0"/>
              <a:t>To end slavery</a:t>
            </a:r>
          </a:p>
          <a:p>
            <a:pPr marL="0" indent="0">
              <a:buNone/>
            </a:pPr>
            <a:endParaRPr lang="en-US" sz="2400" dirty="0"/>
          </a:p>
          <a:p>
            <a:pPr marL="0" indent="0">
              <a:buNone/>
            </a:pPr>
            <a:r>
              <a:rPr lang="en-US" sz="2400" dirty="0" smtClean="0"/>
              <a:t>			To give women the right to vote</a:t>
            </a:r>
          </a:p>
          <a:p>
            <a:pPr marL="0" indent="0">
              <a:buNone/>
            </a:pPr>
            <a:endParaRPr lang="en-US" sz="2400" dirty="0"/>
          </a:p>
          <a:p>
            <a:pPr marL="0" indent="0">
              <a:buNone/>
            </a:pPr>
            <a:r>
              <a:rPr lang="en-US" sz="2400" dirty="0" smtClean="0"/>
              <a:t>					To free India from Britain</a:t>
            </a:r>
            <a:endParaRPr lang="en-US" sz="2400" dirty="0"/>
          </a:p>
        </p:txBody>
      </p:sp>
    </p:spTree>
    <p:extLst>
      <p:ext uri="{BB962C8B-B14F-4D97-AF65-F5344CB8AC3E}">
        <p14:creationId xmlns:p14="http://schemas.microsoft.com/office/powerpoint/2010/main" val="1348771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048000"/>
            <a:ext cx="7772400" cy="1362075"/>
          </a:xfrm>
        </p:spPr>
        <p:txBody>
          <a:bodyPr/>
          <a:lstStyle/>
          <a:p>
            <a:pPr algn="ctr"/>
            <a:r>
              <a:rPr lang="en-US" dirty="0" smtClean="0"/>
              <a:t>Unit 13</a:t>
            </a:r>
            <a:endParaRPr lang="en-US" dirty="0"/>
          </a:p>
        </p:txBody>
      </p:sp>
      <p:sp>
        <p:nvSpPr>
          <p:cNvPr id="6" name="Text Placeholder 5"/>
          <p:cNvSpPr>
            <a:spLocks noGrp="1"/>
          </p:cNvSpPr>
          <p:nvPr>
            <p:ph type="body" idx="1"/>
          </p:nvPr>
        </p:nvSpPr>
        <p:spPr>
          <a:xfrm>
            <a:off x="1066800" y="4343400"/>
            <a:ext cx="7772400" cy="1500187"/>
          </a:xfrm>
        </p:spPr>
        <p:txBody>
          <a:bodyPr/>
          <a:lstStyle/>
          <a:p>
            <a:pPr algn="ctr"/>
            <a:endParaRPr lang="en-US" dirty="0"/>
          </a:p>
        </p:txBody>
      </p:sp>
    </p:spTree>
    <p:extLst>
      <p:ext uri="{BB962C8B-B14F-4D97-AF65-F5344CB8AC3E}">
        <p14:creationId xmlns:p14="http://schemas.microsoft.com/office/powerpoint/2010/main" val="905260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Raise your hand to match the generals to their armies!</a:t>
            </a:r>
            <a:endParaRPr lang="en-US" dirty="0"/>
          </a:p>
        </p:txBody>
      </p:sp>
      <p:sp>
        <p:nvSpPr>
          <p:cNvPr id="3" name="Text Placeholder 2"/>
          <p:cNvSpPr>
            <a:spLocks noGrp="1"/>
          </p:cNvSpPr>
          <p:nvPr>
            <p:ph type="body" idx="1"/>
          </p:nvPr>
        </p:nvSpPr>
        <p:spPr/>
        <p:txBody>
          <a:bodyPr/>
          <a:lstStyle/>
          <a:p>
            <a:r>
              <a:rPr lang="en-US" dirty="0" smtClean="0"/>
              <a:t>Robert E. Lee</a:t>
            </a:r>
            <a:endParaRPr lang="en-US" dirty="0"/>
          </a:p>
        </p:txBody>
      </p:sp>
      <p:sp>
        <p:nvSpPr>
          <p:cNvPr id="5" name="Text Placeholder 4"/>
          <p:cNvSpPr>
            <a:spLocks noGrp="1"/>
          </p:cNvSpPr>
          <p:nvPr>
            <p:ph type="body" sz="quarter" idx="3"/>
          </p:nvPr>
        </p:nvSpPr>
        <p:spPr>
          <a:xfrm>
            <a:off x="609600" y="3200400"/>
            <a:ext cx="3200400" cy="548640"/>
          </a:xfrm>
        </p:spPr>
        <p:txBody>
          <a:bodyPr/>
          <a:lstStyle/>
          <a:p>
            <a:r>
              <a:rPr lang="en-US" dirty="0" smtClean="0"/>
              <a:t>Ulysses Grant</a:t>
            </a:r>
            <a:endParaRPr lang="en-US" dirty="0"/>
          </a:p>
        </p:txBody>
      </p:sp>
      <p:sp>
        <p:nvSpPr>
          <p:cNvPr id="6" name="Content Placeholder 5"/>
          <p:cNvSpPr>
            <a:spLocks noGrp="1"/>
          </p:cNvSpPr>
          <p:nvPr>
            <p:ph sz="quarter" idx="4"/>
          </p:nvPr>
        </p:nvSpPr>
        <p:spPr>
          <a:xfrm>
            <a:off x="4572000" y="1676400"/>
            <a:ext cx="3200400" cy="736552"/>
          </a:xfrm>
        </p:spPr>
        <p:txBody>
          <a:bodyPr/>
          <a:lstStyle/>
          <a:p>
            <a:r>
              <a:rPr lang="en-US" dirty="0" smtClean="0"/>
              <a:t>Union</a:t>
            </a:r>
            <a:endParaRPr lang="en-US" dirty="0"/>
          </a:p>
        </p:txBody>
      </p:sp>
      <p:sp>
        <p:nvSpPr>
          <p:cNvPr id="7" name="Content Placeholder 5"/>
          <p:cNvSpPr>
            <a:spLocks noGrp="1"/>
          </p:cNvSpPr>
          <p:nvPr>
            <p:ph sz="quarter" idx="4"/>
          </p:nvPr>
        </p:nvSpPr>
        <p:spPr>
          <a:xfrm>
            <a:off x="4572000" y="2590800"/>
            <a:ext cx="3200400" cy="736552"/>
          </a:xfrm>
        </p:spPr>
        <p:txBody>
          <a:bodyPr/>
          <a:lstStyle/>
          <a:p>
            <a:r>
              <a:rPr lang="en-US" dirty="0" smtClean="0"/>
              <a:t>Confederacy </a:t>
            </a:r>
            <a:endParaRPr lang="en-US" dirty="0"/>
          </a:p>
        </p:txBody>
      </p:sp>
    </p:spTree>
    <p:extLst>
      <p:ext uri="{BB962C8B-B14F-4D97-AF65-F5344CB8AC3E}">
        <p14:creationId xmlns:p14="http://schemas.microsoft.com/office/powerpoint/2010/main" val="3693931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Raise your hand to match the Presidents to their “nations”!</a:t>
            </a:r>
            <a:endParaRPr lang="en-US" dirty="0"/>
          </a:p>
        </p:txBody>
      </p:sp>
      <p:sp>
        <p:nvSpPr>
          <p:cNvPr id="3" name="Text Placeholder 2"/>
          <p:cNvSpPr>
            <a:spLocks noGrp="1"/>
          </p:cNvSpPr>
          <p:nvPr>
            <p:ph type="body" idx="1"/>
          </p:nvPr>
        </p:nvSpPr>
        <p:spPr/>
        <p:txBody>
          <a:bodyPr/>
          <a:lstStyle/>
          <a:p>
            <a:r>
              <a:rPr lang="en-US" dirty="0" smtClean="0"/>
              <a:t>Abraham Lincoln </a:t>
            </a:r>
            <a:endParaRPr lang="en-US" dirty="0"/>
          </a:p>
        </p:txBody>
      </p:sp>
      <p:sp>
        <p:nvSpPr>
          <p:cNvPr id="5" name="Text Placeholder 4"/>
          <p:cNvSpPr>
            <a:spLocks noGrp="1"/>
          </p:cNvSpPr>
          <p:nvPr>
            <p:ph type="body" sz="quarter" idx="3"/>
          </p:nvPr>
        </p:nvSpPr>
        <p:spPr>
          <a:xfrm>
            <a:off x="609600" y="3200400"/>
            <a:ext cx="3200400" cy="548640"/>
          </a:xfrm>
        </p:spPr>
        <p:txBody>
          <a:bodyPr/>
          <a:lstStyle/>
          <a:p>
            <a:r>
              <a:rPr lang="en-US" dirty="0" smtClean="0"/>
              <a:t>Jefferson Davis</a:t>
            </a:r>
            <a:endParaRPr lang="en-US" dirty="0"/>
          </a:p>
        </p:txBody>
      </p:sp>
      <p:sp>
        <p:nvSpPr>
          <p:cNvPr id="6" name="Content Placeholder 5"/>
          <p:cNvSpPr>
            <a:spLocks noGrp="1"/>
          </p:cNvSpPr>
          <p:nvPr>
            <p:ph sz="quarter" idx="4"/>
          </p:nvPr>
        </p:nvSpPr>
        <p:spPr>
          <a:xfrm>
            <a:off x="4572000" y="1676400"/>
            <a:ext cx="3200400" cy="736552"/>
          </a:xfrm>
        </p:spPr>
        <p:txBody>
          <a:bodyPr/>
          <a:lstStyle/>
          <a:p>
            <a:r>
              <a:rPr lang="en-US" dirty="0" smtClean="0"/>
              <a:t>Union</a:t>
            </a:r>
            <a:endParaRPr lang="en-US" dirty="0"/>
          </a:p>
        </p:txBody>
      </p:sp>
      <p:sp>
        <p:nvSpPr>
          <p:cNvPr id="7" name="Content Placeholder 5"/>
          <p:cNvSpPr>
            <a:spLocks noGrp="1"/>
          </p:cNvSpPr>
          <p:nvPr>
            <p:ph sz="quarter" idx="4"/>
          </p:nvPr>
        </p:nvSpPr>
        <p:spPr>
          <a:xfrm>
            <a:off x="4572000" y="2590800"/>
            <a:ext cx="3200400" cy="736552"/>
          </a:xfrm>
        </p:spPr>
        <p:txBody>
          <a:bodyPr/>
          <a:lstStyle/>
          <a:p>
            <a:r>
              <a:rPr lang="en-US" dirty="0" smtClean="0"/>
              <a:t>Confederacy </a:t>
            </a:r>
            <a:endParaRPr lang="en-US" dirty="0"/>
          </a:p>
        </p:txBody>
      </p:sp>
    </p:spTree>
    <p:extLst>
      <p:ext uri="{BB962C8B-B14F-4D97-AF65-F5344CB8AC3E}">
        <p14:creationId xmlns:p14="http://schemas.microsoft.com/office/powerpoint/2010/main" val="910948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Which battle was a turning point for the north in the Civil War?</a:t>
            </a:r>
            <a:endParaRPr lang="en-US" dirty="0"/>
          </a:p>
        </p:txBody>
      </p:sp>
      <p:sp>
        <p:nvSpPr>
          <p:cNvPr id="8" name="Content Placeholder 7"/>
          <p:cNvSpPr>
            <a:spLocks noGrp="1"/>
          </p:cNvSpPr>
          <p:nvPr>
            <p:ph idx="1"/>
          </p:nvPr>
        </p:nvSpPr>
        <p:spPr>
          <a:xfrm>
            <a:off x="914400" y="2133600"/>
            <a:ext cx="7520940" cy="3579849"/>
          </a:xfrm>
        </p:spPr>
        <p:txBody>
          <a:bodyPr>
            <a:normAutofit/>
          </a:bodyPr>
          <a:lstStyle/>
          <a:p>
            <a:pPr>
              <a:buAutoNum type="alphaUcPeriod"/>
            </a:pPr>
            <a:r>
              <a:rPr lang="en-US" sz="2400" dirty="0" smtClean="0"/>
              <a:t>The Battle of Antietam</a:t>
            </a:r>
          </a:p>
          <a:p>
            <a:pPr marL="0" indent="0">
              <a:buNone/>
            </a:pPr>
            <a:endParaRPr lang="en-US" sz="2400" dirty="0" smtClean="0"/>
          </a:p>
          <a:p>
            <a:pPr marL="457200" indent="-457200">
              <a:buAutoNum type="alphaUcPeriod" startAt="2"/>
            </a:pPr>
            <a:r>
              <a:rPr lang="en-US" sz="2400" dirty="0" smtClean="0"/>
              <a:t>The Battle of Bull Run</a:t>
            </a:r>
          </a:p>
          <a:p>
            <a:pPr marL="0" indent="0"/>
            <a:endParaRPr lang="en-US" sz="2400" dirty="0" smtClean="0"/>
          </a:p>
          <a:p>
            <a:pPr marL="0" indent="0">
              <a:buNone/>
            </a:pPr>
            <a:r>
              <a:rPr lang="en-US" sz="2400" dirty="0" smtClean="0"/>
              <a:t>C.   The Battle of Gettysburg</a:t>
            </a:r>
          </a:p>
          <a:p>
            <a:pPr marL="0" indent="0"/>
            <a:endParaRPr lang="en-US" sz="2400" dirty="0" smtClean="0"/>
          </a:p>
          <a:p>
            <a:pPr marL="0" indent="0">
              <a:buNone/>
            </a:pPr>
            <a:r>
              <a:rPr lang="en-US" sz="2400" dirty="0" smtClean="0"/>
              <a:t>D.   The Battle of Lexington</a:t>
            </a:r>
            <a:endParaRPr lang="en-US" sz="2400" dirty="0"/>
          </a:p>
        </p:txBody>
      </p:sp>
    </p:spTree>
    <p:extLst>
      <p:ext uri="{BB962C8B-B14F-4D97-AF65-F5344CB8AC3E}">
        <p14:creationId xmlns:p14="http://schemas.microsoft.com/office/powerpoint/2010/main" val="3020201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material helped to spark the Second Industrial Revolution?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3934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914400" y="2895600"/>
            <a:ext cx="3200400" cy="3712464"/>
          </a:xfrm>
        </p:spPr>
        <p:txBody>
          <a:bodyPr/>
          <a:lstStyle/>
          <a:p>
            <a:r>
              <a:rPr lang="en-US" dirty="0" smtClean="0"/>
              <a:t>Karl Benz</a:t>
            </a:r>
            <a:endParaRPr lang="en-US" dirty="0"/>
          </a:p>
        </p:txBody>
      </p:sp>
      <p:sp>
        <p:nvSpPr>
          <p:cNvPr id="5" name="Content Placeholder 4"/>
          <p:cNvSpPr>
            <a:spLocks noGrp="1"/>
          </p:cNvSpPr>
          <p:nvPr>
            <p:ph sz="half" idx="2"/>
          </p:nvPr>
        </p:nvSpPr>
        <p:spPr>
          <a:xfrm>
            <a:off x="4953000" y="2971800"/>
            <a:ext cx="3200400" cy="3712464"/>
          </a:xfrm>
        </p:spPr>
        <p:txBody>
          <a:bodyPr/>
          <a:lstStyle/>
          <a:p>
            <a:r>
              <a:rPr lang="en-US" dirty="0" smtClean="0"/>
              <a:t>Henry Ford</a:t>
            </a:r>
            <a:endParaRPr lang="en-US" dirty="0"/>
          </a:p>
        </p:txBody>
      </p:sp>
      <p:sp>
        <p:nvSpPr>
          <p:cNvPr id="2" name="Title 1"/>
          <p:cNvSpPr>
            <a:spLocks noGrp="1"/>
          </p:cNvSpPr>
          <p:nvPr>
            <p:ph type="title"/>
          </p:nvPr>
        </p:nvSpPr>
        <p:spPr>
          <a:xfrm>
            <a:off x="533400" y="838200"/>
            <a:ext cx="8229600" cy="1143000"/>
          </a:xfrm>
        </p:spPr>
        <p:txBody>
          <a:bodyPr>
            <a:normAutofit fontScale="90000"/>
          </a:bodyPr>
          <a:lstStyle/>
          <a:p>
            <a:r>
              <a:rPr lang="en-US" dirty="0" smtClean="0"/>
              <a:t>Circle the answer: Who invented a three-wheeled vehicle with a steering wheel and brakes?</a:t>
            </a:r>
            <a:endParaRPr lang="en-US" dirty="0"/>
          </a:p>
        </p:txBody>
      </p:sp>
    </p:spTree>
    <p:extLst>
      <p:ext uri="{BB962C8B-B14F-4D97-AF65-F5344CB8AC3E}">
        <p14:creationId xmlns:p14="http://schemas.microsoft.com/office/powerpoint/2010/main" val="91590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Unit 11</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446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Point to the answer: what industry did Cecil Rhoades have control of within 20 years of arriving in Africa?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360" y="1828800"/>
            <a:ext cx="2324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4362450"/>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360" y="40386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1225"/>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48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normAutofit fontScale="90000"/>
          </a:bodyPr>
          <a:lstStyle/>
          <a:p>
            <a:r>
              <a:rPr lang="en-US" dirty="0" smtClean="0"/>
              <a:t>Who was the first European to cross Africa?</a:t>
            </a:r>
            <a:endParaRPr lang="en-US" dirty="0"/>
          </a:p>
        </p:txBody>
      </p:sp>
    </p:spTree>
    <p:extLst>
      <p:ext uri="{BB962C8B-B14F-4D97-AF65-F5344CB8AC3E}">
        <p14:creationId xmlns:p14="http://schemas.microsoft.com/office/powerpoint/2010/main" val="1833118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pPr algn="ctr"/>
            <a:r>
              <a:rPr lang="en-US" sz="2800" b="0" dirty="0" smtClean="0"/>
              <a:t>True/False: Europe was able to gain control of most of the African continent because they had advanced weapons, railroads and steamships (to move troops, supplies and raw materials), and Africans thought all Europeans were actual gods. </a:t>
            </a:r>
            <a:endParaRPr lang="en-US" sz="2800" b="0" dirty="0"/>
          </a:p>
        </p:txBody>
      </p:sp>
    </p:spTree>
    <p:extLst>
      <p:ext uri="{BB962C8B-B14F-4D97-AF65-F5344CB8AC3E}">
        <p14:creationId xmlns:p14="http://schemas.microsoft.com/office/powerpoint/2010/main" val="570014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2800" b="0" dirty="0" smtClean="0"/>
              <a:t>True/False: The </a:t>
            </a:r>
            <a:r>
              <a:rPr lang="en-US" sz="2800" b="0" dirty="0" err="1" smtClean="0"/>
              <a:t>Sepoy</a:t>
            </a:r>
            <a:r>
              <a:rPr lang="en-US" sz="2800" b="0" dirty="0" smtClean="0"/>
              <a:t> Rebellion was an Indian uprising against the British East India Tea Company’s rule. After the rebellion the company was taken out of India and the British government took over. </a:t>
            </a:r>
            <a:endParaRPr lang="en-US" sz="2800" b="0" dirty="0"/>
          </a:p>
        </p:txBody>
      </p:sp>
    </p:spTree>
    <p:extLst>
      <p:ext uri="{BB962C8B-B14F-4D97-AF65-F5344CB8AC3E}">
        <p14:creationId xmlns:p14="http://schemas.microsoft.com/office/powerpoint/2010/main" val="3618427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752600"/>
            <a:ext cx="7520940" cy="1905000"/>
          </a:xfrm>
        </p:spPr>
        <p:txBody>
          <a:bodyPr>
            <a:normAutofit fontScale="90000"/>
          </a:bodyPr>
          <a:lstStyle/>
          <a:p>
            <a:r>
              <a:rPr lang="en-US" dirty="0" smtClean="0"/>
              <a:t>This canal was constructed so Europeans could avoid a long, dangerous, and expensive trip around Africa to reach their colonies in Asia.</a:t>
            </a:r>
            <a:endParaRPr lang="en-US" dirty="0"/>
          </a:p>
        </p:txBody>
      </p:sp>
    </p:spTree>
    <p:extLst>
      <p:ext uri="{BB962C8B-B14F-4D97-AF65-F5344CB8AC3E}">
        <p14:creationId xmlns:p14="http://schemas.microsoft.com/office/powerpoint/2010/main" val="4271013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 the motivations for New Imperialism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87530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Unit 14</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096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was the man to introduce the 5 day work week and make cars available for most of </a:t>
            </a:r>
            <a:r>
              <a:rPr lang="en-US" dirty="0"/>
              <a:t>A</a:t>
            </a:r>
            <a:r>
              <a:rPr lang="en-US" dirty="0" smtClean="0"/>
              <a:t>merica?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583592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3600" b="0" dirty="0" smtClean="0"/>
              <a:t>True/False: Trade unions were organized to help workers fight for better pay, working conditions, and shorter work hours. </a:t>
            </a:r>
            <a:endParaRPr lang="en-US" sz="3600" b="0" dirty="0"/>
          </a:p>
        </p:txBody>
      </p:sp>
    </p:spTree>
    <p:extLst>
      <p:ext uri="{BB962C8B-B14F-4D97-AF65-F5344CB8AC3E}">
        <p14:creationId xmlns:p14="http://schemas.microsoft.com/office/powerpoint/2010/main" val="3431477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Circle the answers: who transformed newspapers into a form of entertainment?</a:t>
            </a:r>
            <a:endParaRPr lang="en-US" dirty="0"/>
          </a:p>
        </p:txBody>
      </p:sp>
      <p:sp>
        <p:nvSpPr>
          <p:cNvPr id="3" name="Content Placeholder 2"/>
          <p:cNvSpPr>
            <a:spLocks noGrp="1"/>
          </p:cNvSpPr>
          <p:nvPr>
            <p:ph idx="1"/>
          </p:nvPr>
        </p:nvSpPr>
        <p:spPr>
          <a:xfrm>
            <a:off x="609600" y="2971800"/>
            <a:ext cx="7520940" cy="3579849"/>
          </a:xfrm>
        </p:spPr>
        <p:txBody>
          <a:bodyPr>
            <a:normAutofit fontScale="62500" lnSpcReduction="20000"/>
          </a:bodyPr>
          <a:lstStyle/>
          <a:p>
            <a:pPr marL="0" indent="0">
              <a:buNone/>
            </a:pPr>
            <a:r>
              <a:rPr lang="en-US" dirty="0" smtClean="0"/>
              <a:t>Henry Ford</a:t>
            </a:r>
          </a:p>
          <a:p>
            <a:pPr marL="0" indent="0">
              <a:buNone/>
            </a:pPr>
            <a:r>
              <a:rPr lang="en-US" dirty="0"/>
              <a:t>	</a:t>
            </a:r>
            <a:r>
              <a:rPr lang="en-US" dirty="0" smtClean="0"/>
              <a:t>		</a:t>
            </a:r>
          </a:p>
          <a:p>
            <a:pPr marL="0" indent="0">
              <a:buNone/>
            </a:pPr>
            <a:r>
              <a:rPr lang="en-US" dirty="0"/>
              <a:t>	</a:t>
            </a:r>
            <a:r>
              <a:rPr lang="en-US" dirty="0" smtClean="0"/>
              <a:t>		Joseph Pulitzer</a:t>
            </a:r>
          </a:p>
          <a:p>
            <a:pPr marL="0" indent="0">
              <a:buNone/>
            </a:pPr>
            <a:endParaRPr lang="en-US" dirty="0"/>
          </a:p>
          <a:p>
            <a:pPr marL="0" indent="0">
              <a:buNone/>
            </a:pPr>
            <a:r>
              <a:rPr lang="en-US" dirty="0" smtClean="0"/>
              <a:t>					Vincent Van Gogh </a:t>
            </a:r>
          </a:p>
          <a:p>
            <a:pPr marL="0" indent="0">
              <a:buNone/>
            </a:pPr>
            <a:endParaRPr lang="en-US" dirty="0"/>
          </a:p>
          <a:p>
            <a:pPr marL="0" indent="0">
              <a:buNone/>
            </a:pPr>
            <a:r>
              <a:rPr lang="en-US" dirty="0" smtClean="0"/>
              <a:t>Pablo Picasso 				William Randolph Hearst</a:t>
            </a:r>
          </a:p>
          <a:p>
            <a:pPr marL="0" indent="0">
              <a:buNone/>
            </a:pPr>
            <a:endParaRPr lang="en-US" dirty="0"/>
          </a:p>
          <a:p>
            <a:pPr marL="0" indent="0">
              <a:buNone/>
            </a:pPr>
            <a:endParaRPr lang="en-US" dirty="0" smtClean="0"/>
          </a:p>
          <a:p>
            <a:pPr marL="0" indent="0">
              <a:buNone/>
            </a:pPr>
            <a:r>
              <a:rPr lang="en-US" dirty="0"/>
              <a:t>	</a:t>
            </a:r>
            <a:r>
              <a:rPr lang="en-US" dirty="0" smtClean="0"/>
              <a:t>			Franz Josef</a:t>
            </a:r>
            <a:endParaRPr lang="en-US" dirty="0"/>
          </a:p>
        </p:txBody>
      </p:sp>
    </p:spTree>
    <p:extLst>
      <p:ext uri="{BB962C8B-B14F-4D97-AF65-F5344CB8AC3E}">
        <p14:creationId xmlns:p14="http://schemas.microsoft.com/office/powerpoint/2010/main" val="3234064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two things did Romanticism focus 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760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Naturalist believed that people are shaped by their….?</a:t>
            </a:r>
            <a:endParaRPr lang="en-US" dirty="0"/>
          </a:p>
        </p:txBody>
      </p:sp>
      <p:sp>
        <p:nvSpPr>
          <p:cNvPr id="3" name="Content Placeholder 2"/>
          <p:cNvSpPr>
            <a:spLocks noGrp="1"/>
          </p:cNvSpPr>
          <p:nvPr>
            <p:ph idx="1"/>
          </p:nvPr>
        </p:nvSpPr>
        <p:spPr>
          <a:xfrm>
            <a:off x="838200" y="1295400"/>
            <a:ext cx="7520940" cy="3579849"/>
          </a:xfrm>
        </p:spPr>
        <p:txBody>
          <a:bodyPr/>
          <a:lstStyle/>
          <a:p>
            <a:pPr>
              <a:buAutoNum type="alphaUcPeriod"/>
            </a:pPr>
            <a:r>
              <a:rPr lang="en-US" sz="3200" dirty="0" smtClean="0"/>
              <a:t>Environment </a:t>
            </a:r>
          </a:p>
          <a:p>
            <a:pPr>
              <a:buAutoNum type="alphaUcPeriod"/>
            </a:pPr>
            <a:endParaRPr lang="en-US" sz="3200" dirty="0"/>
          </a:p>
          <a:p>
            <a:pPr>
              <a:buAutoNum type="alphaUcPeriod"/>
            </a:pPr>
            <a:r>
              <a:rPr lang="en-US" sz="3200" dirty="0" smtClean="0"/>
              <a:t>Unconscious mind</a:t>
            </a:r>
          </a:p>
          <a:p>
            <a:pPr>
              <a:buAutoNum type="alphaUcPeriod"/>
            </a:pPr>
            <a:endParaRPr lang="en-US" sz="3200" dirty="0"/>
          </a:p>
          <a:p>
            <a:pPr>
              <a:buAutoNum type="alphaUcPeriod"/>
            </a:pPr>
            <a:r>
              <a:rPr lang="en-US" sz="3200" dirty="0" smtClean="0"/>
              <a:t>Friends </a:t>
            </a:r>
          </a:p>
          <a:p>
            <a:pPr>
              <a:buAutoNum type="alphaUcPeriod"/>
            </a:pPr>
            <a:endParaRPr lang="en-US" dirty="0"/>
          </a:p>
          <a:p>
            <a:pPr>
              <a:buAutoNum type="alphaUcPeriod"/>
            </a:pPr>
            <a:endParaRPr lang="en-US" dirty="0" smtClean="0"/>
          </a:p>
          <a:p>
            <a:pPr>
              <a:buAutoNum type="alphaUcPeriod"/>
            </a:pPr>
            <a:endParaRPr lang="en-US" dirty="0"/>
          </a:p>
        </p:txBody>
      </p:sp>
    </p:spTree>
    <p:extLst>
      <p:ext uri="{BB962C8B-B14F-4D97-AF65-F5344CB8AC3E}">
        <p14:creationId xmlns:p14="http://schemas.microsoft.com/office/powerpoint/2010/main" val="3082572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compared the human mind to an iceberg?</a:t>
            </a:r>
            <a:endParaRPr lang="en-US" dirty="0"/>
          </a:p>
        </p:txBody>
      </p:sp>
      <p:sp>
        <p:nvSpPr>
          <p:cNvPr id="3" name="Content Placeholder 2"/>
          <p:cNvSpPr>
            <a:spLocks noGrp="1"/>
          </p:cNvSpPr>
          <p:nvPr>
            <p:ph idx="1"/>
          </p:nvPr>
        </p:nvSpPr>
        <p:spPr/>
        <p:txBody>
          <a:bodyPr/>
          <a:lstStyle/>
          <a:p>
            <a:endParaRPr lang="en-US"/>
          </a:p>
        </p:txBody>
      </p:sp>
      <p:pic>
        <p:nvPicPr>
          <p:cNvPr id="5" name="Picture 2" descr="http://www.simplypsychology.org/unconscious-mind.jpg"/>
          <p:cNvPicPr>
            <a:picLocks noChangeAspect="1" noChangeArrowheads="1"/>
          </p:cNvPicPr>
          <p:nvPr/>
        </p:nvPicPr>
        <p:blipFill>
          <a:blip r:embed="rId3" cstate="print"/>
          <a:srcRect/>
          <a:stretch>
            <a:fillRect/>
          </a:stretch>
        </p:blipFill>
        <p:spPr bwMode="auto">
          <a:xfrm>
            <a:off x="3200399" y="1752600"/>
            <a:ext cx="3539671" cy="4865439"/>
          </a:xfrm>
          <a:prstGeom prst="rect">
            <a:avLst/>
          </a:prstGeom>
          <a:noFill/>
        </p:spPr>
      </p:pic>
    </p:spTree>
    <p:extLst>
      <p:ext uri="{BB962C8B-B14F-4D97-AF65-F5344CB8AC3E}">
        <p14:creationId xmlns:p14="http://schemas.microsoft.com/office/powerpoint/2010/main" val="928543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solidFill>
                  <a:srgbClr val="FF0000"/>
                </a:solidFill>
              </a:rPr>
              <a:t>Abstract </a:t>
            </a:r>
          </a:p>
          <a:p>
            <a:endParaRPr lang="en-US" dirty="0" smtClean="0"/>
          </a:p>
          <a:p>
            <a:r>
              <a:rPr lang="en-US" dirty="0" smtClean="0">
                <a:solidFill>
                  <a:schemeClr val="accent3">
                    <a:lumMod val="75000"/>
                  </a:schemeClr>
                </a:solidFill>
              </a:rPr>
              <a:t>Cubism </a:t>
            </a:r>
          </a:p>
          <a:p>
            <a:endParaRPr lang="en-US" dirty="0" smtClean="0"/>
          </a:p>
          <a:p>
            <a:r>
              <a:rPr lang="en-US" dirty="0" smtClean="0">
                <a:solidFill>
                  <a:srgbClr val="00B050"/>
                </a:solidFill>
              </a:rPr>
              <a:t>Impressionism </a:t>
            </a:r>
          </a:p>
          <a:p>
            <a:endParaRPr lang="en-US" dirty="0" smtClean="0"/>
          </a:p>
          <a:p>
            <a:r>
              <a:rPr lang="en-US" dirty="0" smtClean="0">
                <a:solidFill>
                  <a:srgbClr val="7030A0"/>
                </a:solidFill>
              </a:rPr>
              <a:t>Post Impressionism </a:t>
            </a:r>
            <a:endParaRPr lang="en-US" dirty="0">
              <a:solidFill>
                <a:srgbClr val="7030A0"/>
              </a:solidFill>
            </a:endParaRPr>
          </a:p>
        </p:txBody>
      </p:sp>
      <p:sp>
        <p:nvSpPr>
          <p:cNvPr id="5" name="Content Placeholder 4"/>
          <p:cNvSpPr>
            <a:spLocks noGrp="1"/>
          </p:cNvSpPr>
          <p:nvPr>
            <p:ph sz="half" idx="2"/>
          </p:nvPr>
        </p:nvSpPr>
        <p:spPr/>
        <p:txBody>
          <a:bodyPr>
            <a:normAutofit/>
          </a:bodyPr>
          <a:lstStyle/>
          <a:p>
            <a:pPr indent="0"/>
            <a:r>
              <a:rPr lang="en-US" sz="1600" b="0" dirty="0" smtClean="0"/>
              <a:t>Used geometric shapes, showed subjects from different angles, and eliminated the illusion of space</a:t>
            </a:r>
          </a:p>
          <a:p>
            <a:pPr indent="0"/>
            <a:endParaRPr lang="en-US" sz="1600" b="0" dirty="0"/>
          </a:p>
          <a:p>
            <a:pPr indent="0"/>
            <a:r>
              <a:rPr lang="en-US" sz="1600" b="0" dirty="0" smtClean="0"/>
              <a:t>Showed great emotion</a:t>
            </a:r>
          </a:p>
          <a:p>
            <a:pPr indent="0"/>
            <a:endParaRPr lang="en-US" sz="1600" b="0" dirty="0"/>
          </a:p>
          <a:p>
            <a:pPr indent="0"/>
            <a:r>
              <a:rPr lang="en-US" sz="1600" b="0" dirty="0" smtClean="0"/>
              <a:t>Creates art of the elements of art itself </a:t>
            </a:r>
          </a:p>
          <a:p>
            <a:pPr indent="0"/>
            <a:endParaRPr lang="en-US" sz="1600" b="0" dirty="0" smtClean="0"/>
          </a:p>
          <a:p>
            <a:pPr indent="0"/>
            <a:r>
              <a:rPr lang="en-US" sz="1600" b="0" dirty="0" smtClean="0"/>
              <a:t>Tried to capture a moment in time</a:t>
            </a:r>
            <a:endParaRPr lang="en-US" sz="1600" b="0" dirty="0"/>
          </a:p>
        </p:txBody>
      </p:sp>
      <p:sp>
        <p:nvSpPr>
          <p:cNvPr id="2" name="Title 1"/>
          <p:cNvSpPr>
            <a:spLocks noGrp="1"/>
          </p:cNvSpPr>
          <p:nvPr>
            <p:ph type="title"/>
          </p:nvPr>
        </p:nvSpPr>
        <p:spPr/>
        <p:txBody>
          <a:bodyPr/>
          <a:lstStyle/>
          <a:p>
            <a:r>
              <a:rPr lang="en-US" dirty="0" smtClean="0"/>
              <a:t>Matching: I need 4 volunteers </a:t>
            </a:r>
            <a:endParaRPr lang="en-US" dirty="0"/>
          </a:p>
        </p:txBody>
      </p:sp>
    </p:spTree>
    <p:extLst>
      <p:ext uri="{BB962C8B-B14F-4D97-AF65-F5344CB8AC3E}">
        <p14:creationId xmlns:p14="http://schemas.microsoft.com/office/powerpoint/2010/main" val="3177973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Title 3"/>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99" y="762000"/>
            <a:ext cx="7735888" cy="584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2027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Unit 15 </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96664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Who led the Indian Independence movement?</a:t>
            </a:r>
            <a:endParaRPr lang="en-US" dirty="0"/>
          </a:p>
        </p:txBody>
      </p:sp>
      <p:sp>
        <p:nvSpPr>
          <p:cNvPr id="6" name="Content Placeholder 5"/>
          <p:cNvSpPr>
            <a:spLocks noGrp="1"/>
          </p:cNvSpPr>
          <p:nvPr>
            <p:ph idx="1"/>
          </p:nvPr>
        </p:nvSpPr>
        <p:spPr>
          <a:xfrm>
            <a:off x="762000" y="1447800"/>
            <a:ext cx="7520940" cy="3579849"/>
          </a:xfrm>
        </p:spPr>
        <p:txBody>
          <a:bodyPr>
            <a:normAutofit/>
          </a:bodyPr>
          <a:lstStyle/>
          <a:p>
            <a:pPr>
              <a:buAutoNum type="alphaUcPeriod"/>
            </a:pPr>
            <a:r>
              <a:rPr lang="en-US" sz="3200" dirty="0" smtClean="0"/>
              <a:t>Franz Josef</a:t>
            </a:r>
          </a:p>
          <a:p>
            <a:pPr>
              <a:buAutoNum type="alphaUcPeriod"/>
            </a:pPr>
            <a:endParaRPr lang="en-US" sz="3200" dirty="0"/>
          </a:p>
          <a:p>
            <a:pPr>
              <a:buAutoNum type="alphaUcPeriod"/>
            </a:pPr>
            <a:r>
              <a:rPr lang="en-US" sz="3200" dirty="0" smtClean="0"/>
              <a:t>Sun Yet-</a:t>
            </a:r>
            <a:r>
              <a:rPr lang="en-US" sz="3200" dirty="0" err="1" smtClean="0"/>
              <a:t>sen</a:t>
            </a:r>
            <a:endParaRPr lang="en-US" sz="3200" dirty="0" smtClean="0"/>
          </a:p>
          <a:p>
            <a:pPr>
              <a:buAutoNum type="alphaUcPeriod"/>
            </a:pPr>
            <a:endParaRPr lang="en-US" sz="3200" dirty="0"/>
          </a:p>
          <a:p>
            <a:pPr>
              <a:buAutoNum type="alphaUcPeriod"/>
            </a:pPr>
            <a:r>
              <a:rPr lang="en-US" sz="3200" dirty="0" smtClean="0"/>
              <a:t>Mahatmas Gandhi</a:t>
            </a:r>
            <a:endParaRPr lang="en-US" sz="3200" dirty="0"/>
          </a:p>
        </p:txBody>
      </p:sp>
    </p:spTree>
    <p:extLst>
      <p:ext uri="{BB962C8B-B14F-4D97-AF65-F5344CB8AC3E}">
        <p14:creationId xmlns:p14="http://schemas.microsoft.com/office/powerpoint/2010/main" val="4113435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1143000"/>
          </a:xfrm>
        </p:spPr>
        <p:txBody>
          <a:bodyPr>
            <a:normAutofit fontScale="90000"/>
          </a:bodyPr>
          <a:lstStyle/>
          <a:p>
            <a:r>
              <a:rPr lang="en-US" dirty="0" smtClean="0"/>
              <a:t>Cursor on the answer: the Wright brothers first took flight in Kitty Hawk, SC. What year did this take place?</a:t>
            </a:r>
            <a:endParaRPr lang="en-US" dirty="0"/>
          </a:p>
        </p:txBody>
      </p:sp>
      <p:sp>
        <p:nvSpPr>
          <p:cNvPr id="3" name="Content Placeholder 2"/>
          <p:cNvSpPr>
            <a:spLocks noGrp="1"/>
          </p:cNvSpPr>
          <p:nvPr>
            <p:ph idx="1"/>
          </p:nvPr>
        </p:nvSpPr>
        <p:spPr>
          <a:xfrm>
            <a:off x="762000" y="2438400"/>
            <a:ext cx="7520940" cy="3579849"/>
          </a:xfrm>
        </p:spPr>
        <p:txBody>
          <a:bodyPr>
            <a:normAutofit fontScale="62500" lnSpcReduction="20000"/>
          </a:bodyPr>
          <a:lstStyle/>
          <a:p>
            <a:pPr marL="0" indent="0">
              <a:buNone/>
            </a:pPr>
            <a:r>
              <a:rPr lang="en-US" b="0" dirty="0" smtClean="0"/>
              <a:t>1900						1899</a:t>
            </a:r>
          </a:p>
          <a:p>
            <a:pPr marL="0" indent="0">
              <a:buNone/>
            </a:pPr>
            <a:endParaRPr lang="en-US" b="0" dirty="0"/>
          </a:p>
          <a:p>
            <a:pPr marL="0" indent="0">
              <a:buNone/>
            </a:pPr>
            <a:r>
              <a:rPr lang="en-US" b="0" dirty="0" smtClean="0"/>
              <a:t>			1896</a:t>
            </a:r>
          </a:p>
          <a:p>
            <a:pPr marL="0" indent="0">
              <a:buNone/>
            </a:pPr>
            <a:endParaRPr lang="en-US" b="0" dirty="0"/>
          </a:p>
          <a:p>
            <a:pPr marL="0" indent="0">
              <a:buNone/>
            </a:pPr>
            <a:r>
              <a:rPr lang="en-US" b="0" dirty="0" smtClean="0"/>
              <a:t>					1903	</a:t>
            </a:r>
          </a:p>
          <a:p>
            <a:pPr marL="0" indent="0">
              <a:buNone/>
            </a:pPr>
            <a:r>
              <a:rPr lang="en-US" b="0" dirty="0"/>
              <a:t>	</a:t>
            </a:r>
            <a:r>
              <a:rPr lang="en-US" b="0" dirty="0" smtClean="0"/>
              <a:t>	1912					1950</a:t>
            </a:r>
          </a:p>
          <a:p>
            <a:pPr marL="0" indent="0">
              <a:buNone/>
            </a:pPr>
            <a:endParaRPr lang="en-US" b="0" dirty="0"/>
          </a:p>
          <a:p>
            <a:pPr marL="0" indent="0">
              <a:buNone/>
            </a:pPr>
            <a:r>
              <a:rPr lang="en-US" b="0" dirty="0" smtClean="0"/>
              <a:t>1890				</a:t>
            </a:r>
          </a:p>
          <a:p>
            <a:pPr marL="0" indent="0">
              <a:buNone/>
            </a:pPr>
            <a:r>
              <a:rPr lang="en-US" b="0" dirty="0"/>
              <a:t>	</a:t>
            </a:r>
            <a:r>
              <a:rPr lang="en-US" b="0" dirty="0" smtClean="0"/>
              <a:t>				1917</a:t>
            </a:r>
          </a:p>
          <a:p>
            <a:pPr marL="0" indent="0">
              <a:buNone/>
            </a:pPr>
            <a:r>
              <a:rPr lang="en-US" b="0" dirty="0"/>
              <a:t>	</a:t>
            </a:r>
            <a:r>
              <a:rPr lang="en-US" b="0" dirty="0" smtClean="0"/>
              <a:t>							1888</a:t>
            </a:r>
            <a:endParaRPr lang="en-US" b="0" dirty="0"/>
          </a:p>
        </p:txBody>
      </p:sp>
    </p:spTree>
    <p:extLst>
      <p:ext uri="{BB962C8B-B14F-4D97-AF65-F5344CB8AC3E}">
        <p14:creationId xmlns:p14="http://schemas.microsoft.com/office/powerpoint/2010/main" val="630755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dirty="0" smtClean="0"/>
              <a:t>_________ _________ was a stunt pilot that was trained in France and drew crowds to her shows in the United States. </a:t>
            </a:r>
            <a:endParaRPr lang="en-US" dirty="0"/>
          </a:p>
        </p:txBody>
      </p:sp>
    </p:spTree>
    <p:extLst>
      <p:ext uri="{BB962C8B-B14F-4D97-AF65-F5344CB8AC3E}">
        <p14:creationId xmlns:p14="http://schemas.microsoft.com/office/powerpoint/2010/main" val="8599501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was the emperor of the new Austro-Hungarian Empire?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62133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was the panama canal constructed?</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3171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replaced human and animal power during the industrial </a:t>
            </a:r>
            <a:r>
              <a:rPr lang="en-US" dirty="0" err="1" smtClean="0"/>
              <a:t>revoluion</a:t>
            </a:r>
            <a:r>
              <a:rPr lang="en-US" dirty="0" smtClean="0"/>
              <a:t>?</a:t>
            </a:r>
            <a:endParaRPr lang="en-US" dirty="0"/>
          </a:p>
        </p:txBody>
      </p:sp>
      <p:sp>
        <p:nvSpPr>
          <p:cNvPr id="3" name="Content Placeholder 2"/>
          <p:cNvSpPr>
            <a:spLocks noGrp="1"/>
          </p:cNvSpPr>
          <p:nvPr>
            <p:ph idx="1"/>
          </p:nvPr>
        </p:nvSpPr>
        <p:spPr/>
        <p:txBody>
          <a:bodyPr>
            <a:normAutofit/>
          </a:bodyPr>
          <a:lstStyle/>
          <a:p>
            <a:pPr>
              <a:buAutoNum type="alphaUcPeriod"/>
            </a:pPr>
            <a:r>
              <a:rPr lang="en-US" sz="2400" dirty="0" smtClean="0"/>
              <a:t>Machines</a:t>
            </a:r>
          </a:p>
          <a:p>
            <a:pPr>
              <a:buAutoNum type="alphaUcPeriod"/>
            </a:pPr>
            <a:endParaRPr lang="en-US" sz="2400" dirty="0"/>
          </a:p>
          <a:p>
            <a:pPr>
              <a:buAutoNum type="alphaUcPeriod"/>
            </a:pPr>
            <a:r>
              <a:rPr lang="en-US" sz="2400" dirty="0" smtClean="0"/>
              <a:t>Solar power</a:t>
            </a:r>
          </a:p>
          <a:p>
            <a:pPr>
              <a:buAutoNum type="alphaUcPeriod"/>
            </a:pPr>
            <a:endParaRPr lang="en-US" sz="2400" dirty="0"/>
          </a:p>
          <a:p>
            <a:pPr>
              <a:buAutoNum type="alphaUcPeriod"/>
            </a:pPr>
            <a:r>
              <a:rPr lang="en-US" sz="2400" dirty="0" smtClean="0"/>
              <a:t>Wind power</a:t>
            </a:r>
          </a:p>
          <a:p>
            <a:pPr>
              <a:buAutoNum type="alphaUcPeriod"/>
            </a:pPr>
            <a:endParaRPr lang="en-US" sz="2400" dirty="0"/>
          </a:p>
          <a:p>
            <a:pPr>
              <a:buAutoNum type="alphaUcPeriod"/>
            </a:pPr>
            <a:r>
              <a:rPr lang="en-US" sz="2400" dirty="0" smtClean="0"/>
              <a:t>Nothing replaced human and animal power</a:t>
            </a:r>
            <a:endParaRPr lang="en-US" sz="2400" dirty="0"/>
          </a:p>
        </p:txBody>
      </p:sp>
    </p:spTree>
    <p:extLst>
      <p:ext uri="{BB962C8B-B14F-4D97-AF65-F5344CB8AC3E}">
        <p14:creationId xmlns:p14="http://schemas.microsoft.com/office/powerpoint/2010/main" val="1926830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two countries were involved in the construction of the panama canal?</a:t>
            </a:r>
            <a:endParaRPr lang="en-US" dirty="0"/>
          </a:p>
        </p:txBody>
      </p:sp>
      <p:sp>
        <p:nvSpPr>
          <p:cNvPr id="3" name="Content Placeholder 2"/>
          <p:cNvSpPr>
            <a:spLocks noGrp="1"/>
          </p:cNvSpPr>
          <p:nvPr>
            <p:ph idx="1"/>
          </p:nvPr>
        </p:nvSpPr>
        <p:spPr>
          <a:xfrm>
            <a:off x="533400" y="2057400"/>
            <a:ext cx="8229600" cy="4525963"/>
          </a:xfrm>
        </p:spPr>
        <p:txBody>
          <a:bodyPr>
            <a:normAutofit/>
          </a:bodyPr>
          <a:lstStyle/>
          <a:p>
            <a:pPr>
              <a:buAutoNum type="alphaUcPeriod"/>
            </a:pPr>
            <a:r>
              <a:rPr lang="en-US" sz="2400" dirty="0" smtClean="0"/>
              <a:t>U.S and Britain</a:t>
            </a:r>
          </a:p>
          <a:p>
            <a:pPr>
              <a:buAutoNum type="alphaUcPeriod"/>
            </a:pPr>
            <a:endParaRPr lang="en-US" sz="2400" dirty="0"/>
          </a:p>
          <a:p>
            <a:pPr>
              <a:buAutoNum type="alphaUcPeriod"/>
            </a:pPr>
            <a:r>
              <a:rPr lang="en-US" sz="2400" dirty="0" smtClean="0"/>
              <a:t>U.S and France</a:t>
            </a:r>
          </a:p>
          <a:p>
            <a:pPr>
              <a:buAutoNum type="alphaUcPeriod"/>
            </a:pPr>
            <a:endParaRPr lang="en-US" sz="2400" dirty="0"/>
          </a:p>
          <a:p>
            <a:pPr>
              <a:buAutoNum type="alphaUcPeriod"/>
            </a:pPr>
            <a:r>
              <a:rPr lang="en-US" sz="2400" dirty="0" smtClean="0"/>
              <a:t>Germany and France</a:t>
            </a:r>
          </a:p>
          <a:p>
            <a:pPr>
              <a:buAutoNum type="alphaUcPeriod"/>
            </a:pPr>
            <a:endParaRPr lang="en-US" sz="2400" dirty="0"/>
          </a:p>
          <a:p>
            <a:pPr>
              <a:buAutoNum type="alphaUcPeriod"/>
            </a:pPr>
            <a:r>
              <a:rPr lang="en-US" sz="2400" dirty="0" smtClean="0"/>
              <a:t>Panama and Germany </a:t>
            </a:r>
            <a:endParaRPr lang="en-US" sz="2400" dirty="0"/>
          </a:p>
        </p:txBody>
      </p:sp>
    </p:spTree>
    <p:extLst>
      <p:ext uri="{BB962C8B-B14F-4D97-AF65-F5344CB8AC3E}">
        <p14:creationId xmlns:p14="http://schemas.microsoft.com/office/powerpoint/2010/main" val="1445689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sp>
        <p:nvSpPr>
          <p:cNvPr id="3" name="Content Placeholder 2"/>
          <p:cNvSpPr>
            <a:spLocks noGrp="1"/>
          </p:cNvSpPr>
          <p:nvPr>
            <p:ph idx="1"/>
          </p:nvPr>
        </p:nvSpPr>
        <p:spPr>
          <a:xfrm>
            <a:off x="0" y="1371600"/>
            <a:ext cx="9144000" cy="4267200"/>
          </a:xfrm>
        </p:spPr>
        <p:txBody>
          <a:bodyPr>
            <a:normAutofit/>
          </a:bodyPr>
          <a:lstStyle/>
          <a:p>
            <a:pPr marL="0" indent="0">
              <a:buNone/>
            </a:pPr>
            <a:r>
              <a:rPr lang="en-US" sz="1700" dirty="0" smtClean="0"/>
              <a:t>The test will be 50 questions</a:t>
            </a:r>
          </a:p>
          <a:p>
            <a:pPr marL="0" indent="0">
              <a:buNone/>
            </a:pPr>
            <a:r>
              <a:rPr lang="en-US" sz="1700" dirty="0" smtClean="0"/>
              <a:t>It will be worth 50 points</a:t>
            </a:r>
          </a:p>
          <a:p>
            <a:pPr marL="0" indent="0">
              <a:buNone/>
            </a:pPr>
            <a:endParaRPr lang="en-US" sz="1700" dirty="0" smtClean="0"/>
          </a:p>
          <a:p>
            <a:pPr marL="0" indent="0">
              <a:buNone/>
            </a:pPr>
            <a:r>
              <a:rPr lang="en-US" sz="1700" b="0" dirty="0" smtClean="0"/>
              <a:t>Any questions about the material?</a:t>
            </a:r>
            <a:endParaRPr lang="en-US" sz="1700" dirty="0"/>
          </a:p>
          <a:p>
            <a:pPr marL="0" indent="0">
              <a:buNone/>
            </a:pPr>
            <a:endParaRPr lang="en-US" dirty="0" smtClean="0"/>
          </a:p>
          <a:p>
            <a:pPr marL="0" indent="0" algn="ctr">
              <a:lnSpc>
                <a:spcPct val="200000"/>
              </a:lnSpc>
              <a:buNone/>
            </a:pPr>
            <a:r>
              <a:rPr lang="en-US" sz="1800" b="0" dirty="0" smtClean="0"/>
              <a:t>I suggest you look over your notes before you take it and take your time tomorrow</a:t>
            </a:r>
          </a:p>
          <a:p>
            <a:pPr marL="0" indent="0" algn="ctr">
              <a:lnSpc>
                <a:spcPct val="200000"/>
              </a:lnSpc>
              <a:buNone/>
            </a:pPr>
            <a:r>
              <a:rPr lang="en-US" sz="1800" b="0" dirty="0" smtClean="0"/>
              <a:t>. There will be no surprises. So don’t take it a first time just to see what the questions look like. You already know. </a:t>
            </a:r>
          </a:p>
        </p:txBody>
      </p:sp>
    </p:spTree>
    <p:extLst>
      <p:ext uri="{BB962C8B-B14F-4D97-AF65-F5344CB8AC3E}">
        <p14:creationId xmlns:p14="http://schemas.microsoft.com/office/powerpoint/2010/main" val="3683114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WOOOOOOO!!!!!!</a:t>
            </a:r>
            <a:endParaRPr lang="en-US" dirty="0"/>
          </a:p>
        </p:txBody>
      </p:sp>
      <p:sp>
        <p:nvSpPr>
          <p:cNvPr id="3" name="Content Placeholder 2"/>
          <p:cNvSpPr>
            <a:spLocks noGrp="1"/>
          </p:cNvSpPr>
          <p:nvPr>
            <p:ph idx="1"/>
          </p:nvPr>
        </p:nvSpPr>
        <p:spPr>
          <a:xfrm>
            <a:off x="822960" y="1100628"/>
            <a:ext cx="3672840" cy="3928572"/>
          </a:xfrm>
        </p:spPr>
        <p:txBody>
          <a:bodyPr>
            <a:normAutofit fontScale="62500" lnSpcReduction="20000"/>
          </a:bodyPr>
          <a:lstStyle/>
          <a:p>
            <a:r>
              <a:rPr lang="en-US" b="0" dirty="0" smtClean="0"/>
              <a:t>Y’all did awesome with your review the past few days! Which hopefully means you will do awesome on your final!</a:t>
            </a:r>
          </a:p>
          <a:p>
            <a:endParaRPr lang="en-US" b="0" dirty="0" smtClean="0"/>
          </a:p>
          <a:p>
            <a:r>
              <a:rPr lang="en-US" b="0" dirty="0" smtClean="0"/>
              <a:t>Things to remember:</a:t>
            </a:r>
          </a:p>
          <a:p>
            <a:r>
              <a:rPr lang="en-US" b="0" dirty="0"/>
              <a:t>	</a:t>
            </a:r>
            <a:r>
              <a:rPr lang="en-US" b="0" dirty="0" smtClean="0"/>
              <a:t>- Look over your notes BEFORE class</a:t>
            </a:r>
          </a:p>
          <a:p>
            <a:r>
              <a:rPr lang="en-US" b="0" dirty="0"/>
              <a:t>	</a:t>
            </a:r>
            <a:r>
              <a:rPr lang="en-US" b="0" dirty="0" smtClean="0"/>
              <a:t>- You may use your notes to help you with your final</a:t>
            </a:r>
          </a:p>
          <a:p>
            <a:r>
              <a:rPr lang="en-US" b="0" dirty="0"/>
              <a:t>	</a:t>
            </a:r>
            <a:r>
              <a:rPr lang="en-US" b="0" dirty="0" smtClean="0"/>
              <a:t>- Tomorrow is Friday, so power though the rest of the day!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764" y="2133600"/>
            <a:ext cx="3510643"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4876800"/>
            <a:ext cx="22098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991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 to the country that the industrial revolution started in.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82566"/>
            <a:ext cx="6559164"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088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3200" b="0" dirty="0" smtClean="0"/>
              <a:t>True/False: During the 19</a:t>
            </a:r>
            <a:r>
              <a:rPr lang="en-US" sz="3200" b="0" baseline="30000" dirty="0" smtClean="0"/>
              <a:t>th</a:t>
            </a:r>
            <a:r>
              <a:rPr lang="en-US" sz="3200" b="0" dirty="0" smtClean="0"/>
              <a:t> century reformers sough to </a:t>
            </a:r>
            <a:r>
              <a:rPr lang="en-US" sz="3200" b="0" smtClean="0"/>
              <a:t>establish change </a:t>
            </a:r>
            <a:r>
              <a:rPr lang="en-US" sz="3200" b="0" dirty="0" smtClean="0"/>
              <a:t>during the industrial revolution. These changes included: A police force, lengthening work hours, and safer working conditions. </a:t>
            </a:r>
            <a:endParaRPr lang="en-US" sz="3200" b="0" dirty="0"/>
          </a:p>
        </p:txBody>
      </p:sp>
    </p:spTree>
    <p:extLst>
      <p:ext uri="{BB962C8B-B14F-4D97-AF65-F5344CB8AC3E}">
        <p14:creationId xmlns:p14="http://schemas.microsoft.com/office/powerpoint/2010/main" val="2670378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What were the two major transportation changes in Britain during the industrial revolution?</a:t>
            </a:r>
            <a:endParaRPr lang="en-US" sz="4000" dirty="0"/>
          </a:p>
        </p:txBody>
      </p:sp>
      <p:sp>
        <p:nvSpPr>
          <p:cNvPr id="3" name="Content Placeholder 2"/>
          <p:cNvSpPr>
            <a:spLocks noGrp="1"/>
          </p:cNvSpPr>
          <p:nvPr>
            <p:ph idx="1"/>
          </p:nvPr>
        </p:nvSpPr>
        <p:spPr>
          <a:xfrm>
            <a:off x="457200" y="2667000"/>
            <a:ext cx="8229600" cy="3459163"/>
          </a:xfrm>
        </p:spPr>
        <p:txBody>
          <a:bodyPr/>
          <a:lstStyle/>
          <a:p>
            <a:endParaRPr lang="en-US" dirty="0"/>
          </a:p>
        </p:txBody>
      </p:sp>
    </p:spTree>
    <p:extLst>
      <p:ext uri="{BB962C8B-B14F-4D97-AF65-F5344CB8AC3E}">
        <p14:creationId xmlns:p14="http://schemas.microsoft.com/office/powerpoint/2010/main" val="2684330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was the father of communism?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984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r>
              <a:rPr lang="en-US" sz="4000" b="0" dirty="0" smtClean="0"/>
              <a:t>True/False: Private ownership does not exist in a communist society.</a:t>
            </a:r>
            <a:endParaRPr lang="en-US" sz="4000" b="0" dirty="0"/>
          </a:p>
        </p:txBody>
      </p:sp>
    </p:spTree>
    <p:extLst>
      <p:ext uri="{BB962C8B-B14F-4D97-AF65-F5344CB8AC3E}">
        <p14:creationId xmlns:p14="http://schemas.microsoft.com/office/powerpoint/2010/main" val="432000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981</Words>
  <Application>Microsoft Office PowerPoint</Application>
  <PresentationFormat>On-screen Show (4:3)</PresentationFormat>
  <Paragraphs>231</Paragraphs>
  <Slides>42</Slides>
  <Notes>34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1_Office Theme</vt:lpstr>
      <vt:lpstr>2nd Semester Final Test Review</vt:lpstr>
      <vt:lpstr>Unit 11</vt:lpstr>
      <vt:lpstr>What two things did Romanticism focus on?</vt:lpstr>
      <vt:lpstr>What replaced human and animal power during the industrial revoluion?</vt:lpstr>
      <vt:lpstr>Point to the country that the industrial revolution started in.</vt:lpstr>
      <vt:lpstr>PowerPoint Presentation</vt:lpstr>
      <vt:lpstr>What were the two major transportation changes in Britain during the industrial revolution?</vt:lpstr>
      <vt:lpstr>Who was the father of communism?</vt:lpstr>
      <vt:lpstr>PowerPoint Presentation</vt:lpstr>
      <vt:lpstr>Who developed the theory of natural selection?</vt:lpstr>
      <vt:lpstr>Who invented the electric Telegraph?</vt:lpstr>
      <vt:lpstr>These two men claimed that humans competed for natural resources. Who are they?</vt:lpstr>
      <vt:lpstr>What was the goal of the abolition movement? Circle the answer on the board</vt:lpstr>
      <vt:lpstr>Unit 13</vt:lpstr>
      <vt:lpstr>Raise your hand to match the generals to their armies!</vt:lpstr>
      <vt:lpstr>Raise your hand to match the Presidents to their “nations”!</vt:lpstr>
      <vt:lpstr>Which battle was a turning point for the north in the Civil War?</vt:lpstr>
      <vt:lpstr>What material helped to spark the Second Industrial Revolution?</vt:lpstr>
      <vt:lpstr>Circle the answer: Who invented a three-wheeled vehicle with a steering wheel and brakes?</vt:lpstr>
      <vt:lpstr>Point to the answer: what industry did Cecil Rhoades have control of within 20 years of arriving in Africa? </vt:lpstr>
      <vt:lpstr>Who was the first European to cross Africa?</vt:lpstr>
      <vt:lpstr>PowerPoint Presentation</vt:lpstr>
      <vt:lpstr>PowerPoint Presentation</vt:lpstr>
      <vt:lpstr>This canal was constructed so Europeans could avoid a long, dangerous, and expensive trip around Africa to reach their colonies in Asia.</vt:lpstr>
      <vt:lpstr>List the motivations for New Imperialism</vt:lpstr>
      <vt:lpstr>Unit 14</vt:lpstr>
      <vt:lpstr>Who was the man to introduce the 5 day work week and make cars available for most of America?</vt:lpstr>
      <vt:lpstr>PowerPoint Presentation</vt:lpstr>
      <vt:lpstr>Circle the answers: who transformed newspapers into a form of entertainment?</vt:lpstr>
      <vt:lpstr>Naturalist believed that people are shaped by their….?</vt:lpstr>
      <vt:lpstr>Who compared the human mind to an iceberg?</vt:lpstr>
      <vt:lpstr>Matching: I need 4 volunteers </vt:lpstr>
      <vt:lpstr>PowerPoint Presentation</vt:lpstr>
      <vt:lpstr>Unit 15 </vt:lpstr>
      <vt:lpstr>Who led the Indian Independence movement?</vt:lpstr>
      <vt:lpstr>Cursor on the answer: the Wright brothers first took flight in Kitty Hawk, SC. What year did this take place?</vt:lpstr>
      <vt:lpstr>_________ _________ was a stunt pilot that was trained in France and drew crowds to her shows in the United States. </vt:lpstr>
      <vt:lpstr>Who was the emperor of the new Austro-Hungarian Empire? </vt:lpstr>
      <vt:lpstr>Why was the panama canal constructed?</vt:lpstr>
      <vt:lpstr>What two countries were involved in the construction of the panama canal?</vt:lpstr>
      <vt:lpstr>Any questions?</vt:lpstr>
      <vt:lpstr>WOOOOOOO!!!!!!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Semester Final Test Review</dc:title>
  <dc:creator>user</dc:creator>
  <cp:lastModifiedBy>user</cp:lastModifiedBy>
  <cp:revision>6</cp:revision>
  <dcterms:created xsi:type="dcterms:W3CDTF">2015-05-28T11:24:49Z</dcterms:created>
  <dcterms:modified xsi:type="dcterms:W3CDTF">2015-05-28T13:57:09Z</dcterms:modified>
</cp:coreProperties>
</file>